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2" r:id="rId7"/>
    <p:sldId id="284" r:id="rId8"/>
    <p:sldId id="285" r:id="rId9"/>
    <p:sldId id="286" r:id="rId10"/>
    <p:sldId id="287" r:id="rId11"/>
    <p:sldId id="288" r:id="rId12"/>
    <p:sldId id="28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10/30/2023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10/30/2023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10/30/2023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10/30/2023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10/30/2023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10/30/2023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10/30/2023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10/30/2023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10/30/2023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10/30/2023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10/30/2023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10/30/2023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10/30/2023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fontScale="90000"/>
          </a:bodyPr>
          <a:lstStyle/>
          <a:p>
            <a:pPr algn="l"/>
            <a:r>
              <a:rPr lang="en-US" sz="4000" dirty="0"/>
              <a:t>Algorithmic Solutions for Solving Sudoku Puzzles</a:t>
            </a:r>
          </a:p>
        </p:txBody>
      </p:sp>
    </p:spTree>
    <p:extLst>
      <p:ext uri="{BB962C8B-B14F-4D97-AF65-F5344CB8AC3E}">
        <p14:creationId xmlns:p14="http://schemas.microsoft.com/office/powerpoint/2010/main" val="1583120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C1592-DAE1-C29A-6153-30B199128764}"/>
              </a:ext>
            </a:extLst>
          </p:cNvPr>
          <p:cNvSpPr>
            <a:spLocks noGrp="1"/>
          </p:cNvSpPr>
          <p:nvPr>
            <p:ph type="title"/>
          </p:nvPr>
        </p:nvSpPr>
        <p:spPr>
          <a:xfrm>
            <a:off x="770021" y="609600"/>
            <a:ext cx="3706889" cy="882316"/>
          </a:xfrm>
        </p:spPr>
        <p:txBody>
          <a:bodyPr>
            <a:normAutofit/>
          </a:bodyPr>
          <a:lstStyle/>
          <a:p>
            <a:r>
              <a:rPr lang="en-IN" sz="3600" b="1" dirty="0"/>
              <a:t>Introduction</a:t>
            </a:r>
          </a:p>
        </p:txBody>
      </p:sp>
      <p:pic>
        <p:nvPicPr>
          <p:cNvPr id="6" name="Content Placeholder 5">
            <a:extLst>
              <a:ext uri="{FF2B5EF4-FFF2-40B4-BE49-F238E27FC236}">
                <a16:creationId xmlns:a16="http://schemas.microsoft.com/office/drawing/2014/main" id="{2DF4B5AF-1D55-F435-99AA-6887C3D5B921}"/>
              </a:ext>
            </a:extLst>
          </p:cNvPr>
          <p:cNvPicPr>
            <a:picLocks noGrp="1" noChangeAspect="1"/>
          </p:cNvPicPr>
          <p:nvPr>
            <p:ph idx="1"/>
          </p:nvPr>
        </p:nvPicPr>
        <p:blipFill>
          <a:blip r:embed="rId2"/>
          <a:stretch>
            <a:fillRect/>
          </a:stretch>
        </p:blipFill>
        <p:spPr>
          <a:xfrm>
            <a:off x="5522119" y="609600"/>
            <a:ext cx="5080000" cy="5080000"/>
          </a:xfrm>
        </p:spPr>
      </p:pic>
      <p:sp>
        <p:nvSpPr>
          <p:cNvPr id="4" name="Text Placeholder 3">
            <a:extLst>
              <a:ext uri="{FF2B5EF4-FFF2-40B4-BE49-F238E27FC236}">
                <a16:creationId xmlns:a16="http://schemas.microsoft.com/office/drawing/2014/main" id="{0C666BA7-972D-EE8D-8200-1679F6F49F93}"/>
              </a:ext>
            </a:extLst>
          </p:cNvPr>
          <p:cNvSpPr>
            <a:spLocks noGrp="1"/>
          </p:cNvSpPr>
          <p:nvPr>
            <p:ph type="body" sz="half" idx="2"/>
          </p:nvPr>
        </p:nvSpPr>
        <p:spPr>
          <a:xfrm>
            <a:off x="770021" y="1597794"/>
            <a:ext cx="3850663" cy="4091807"/>
          </a:xfrm>
        </p:spPr>
        <p:txBody>
          <a:bodyPr>
            <a:normAutofit/>
          </a:bodyPr>
          <a:lstStyle/>
          <a:p>
            <a:pPr algn="just"/>
            <a:r>
              <a:rPr lang="en-US" sz="1800" dirty="0"/>
              <a:t>Welcome to our comprehensive PowerPoint presentation on algorithmic solutions for solving Sudoku puzzles. In this presentation, we will provide an overview of our project, including the problem statement, literature review, methodology, implementation, results, and other relevant details. Our goal is to enhance your understanding of this topic through the use of visual aids, diagrams, and examples.</a:t>
            </a:r>
            <a:endParaRPr lang="en-IN" sz="1800" dirty="0"/>
          </a:p>
        </p:txBody>
      </p:sp>
    </p:spTree>
    <p:extLst>
      <p:ext uri="{BB962C8B-B14F-4D97-AF65-F5344CB8AC3E}">
        <p14:creationId xmlns:p14="http://schemas.microsoft.com/office/powerpoint/2010/main" val="110173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E121B-513F-A195-C7C7-82DFA9BAE39A}"/>
              </a:ext>
            </a:extLst>
          </p:cNvPr>
          <p:cNvSpPr>
            <a:spLocks noGrp="1"/>
          </p:cNvSpPr>
          <p:nvPr>
            <p:ph type="ctrTitle"/>
          </p:nvPr>
        </p:nvSpPr>
        <p:spPr>
          <a:xfrm>
            <a:off x="0" y="267999"/>
            <a:ext cx="12192000" cy="1828801"/>
          </a:xfrm>
        </p:spPr>
        <p:txBody>
          <a:bodyPr>
            <a:noAutofit/>
          </a:bodyPr>
          <a:lstStyle/>
          <a:p>
            <a:pPr algn="l"/>
            <a:r>
              <a:rPr lang="en-US" sz="2000" b="1" dirty="0">
                <a:effectLst/>
              </a:rPr>
              <a:t>Problem Statement</a:t>
            </a:r>
            <a:br>
              <a:rPr lang="en-US" sz="1800" b="1" dirty="0"/>
            </a:br>
            <a:br>
              <a:rPr lang="en-US" sz="1800" b="1" dirty="0"/>
            </a:br>
            <a:r>
              <a:rPr lang="en-US" sz="1800" dirty="0">
                <a:effectLst/>
              </a:rPr>
              <a:t>Sudoku puzzles have been a popular pastime for many years, but they can be challenging to solve. Traditional methods of solving Sudoku puzzles involve trial and error, which can be time-consuming and frustrating. The goal of this project is to develop an algorithmic solution that can efficiently and accurately solve Sudoku puzzles.</a:t>
            </a:r>
            <a:br>
              <a:rPr lang="en-US" sz="1800" dirty="0"/>
            </a:br>
            <a:endParaRPr lang="en-IN" sz="1800" dirty="0"/>
          </a:p>
        </p:txBody>
      </p:sp>
      <p:sp>
        <p:nvSpPr>
          <p:cNvPr id="3" name="Subtitle 2">
            <a:extLst>
              <a:ext uri="{FF2B5EF4-FFF2-40B4-BE49-F238E27FC236}">
                <a16:creationId xmlns:a16="http://schemas.microsoft.com/office/drawing/2014/main" id="{844E0876-DBF1-6728-C7E8-99CCCE8653D0}"/>
              </a:ext>
            </a:extLst>
          </p:cNvPr>
          <p:cNvSpPr>
            <a:spLocks noGrp="1"/>
          </p:cNvSpPr>
          <p:nvPr>
            <p:ph type="subTitle" idx="1"/>
          </p:nvPr>
        </p:nvSpPr>
        <p:spPr>
          <a:xfrm>
            <a:off x="0" y="2096800"/>
            <a:ext cx="12192000" cy="1666678"/>
          </a:xfrm>
        </p:spPr>
        <p:txBody>
          <a:bodyPr>
            <a:normAutofit/>
          </a:bodyPr>
          <a:lstStyle/>
          <a:p>
            <a:pPr algn="l"/>
            <a:r>
              <a:rPr lang="en-US" sz="1600" b="1" dirty="0">
                <a:effectLst/>
              </a:rPr>
              <a:t>Challenges</a:t>
            </a:r>
            <a:endParaRPr lang="en-US" sz="1600" b="1" dirty="0"/>
          </a:p>
          <a:p>
            <a:pPr algn="l"/>
            <a:r>
              <a:rPr lang="en-US" sz="1600" dirty="0">
                <a:effectLst/>
              </a:rPr>
              <a:t>The complexity of Sudoku puzzles increases with the number of missing cells, making it difficult to find an optimal </a:t>
            </a:r>
            <a:r>
              <a:rPr lang="en-US" sz="1600" dirty="0" err="1">
                <a:effectLst/>
              </a:rPr>
              <a:t>solution.Traditional</a:t>
            </a:r>
            <a:r>
              <a:rPr lang="en-US" sz="1600" dirty="0">
                <a:effectLst/>
              </a:rPr>
              <a:t> methods of solving Sudoku puzzles are time-consuming and can be frustrating for </a:t>
            </a:r>
            <a:r>
              <a:rPr lang="en-US" sz="1600" dirty="0" err="1">
                <a:effectLst/>
              </a:rPr>
              <a:t>users.Efficiently</a:t>
            </a:r>
            <a:r>
              <a:rPr lang="en-US" sz="1600" dirty="0">
                <a:effectLst/>
              </a:rPr>
              <a:t> solving Sudoku puzzles requires the use of advanced algorithms and data structures.</a:t>
            </a:r>
            <a:endParaRPr lang="en-US" sz="1600" dirty="0"/>
          </a:p>
          <a:p>
            <a:endParaRPr lang="en-IN" sz="1600" dirty="0"/>
          </a:p>
        </p:txBody>
      </p:sp>
    </p:spTree>
    <p:extLst>
      <p:ext uri="{BB962C8B-B14F-4D97-AF65-F5344CB8AC3E}">
        <p14:creationId xmlns:p14="http://schemas.microsoft.com/office/powerpoint/2010/main" val="1560040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EA631-E8B0-A6C9-C26B-CA43610577E1}"/>
              </a:ext>
            </a:extLst>
          </p:cNvPr>
          <p:cNvSpPr>
            <a:spLocks noGrp="1"/>
          </p:cNvSpPr>
          <p:nvPr>
            <p:ph type="title"/>
          </p:nvPr>
        </p:nvSpPr>
        <p:spPr/>
        <p:txBody>
          <a:bodyPr/>
          <a:lstStyle/>
          <a:p>
            <a:r>
              <a:rPr lang="en-IN" dirty="0"/>
              <a:t>Literature Review</a:t>
            </a:r>
          </a:p>
        </p:txBody>
      </p:sp>
      <p:sp>
        <p:nvSpPr>
          <p:cNvPr id="3" name="Text Placeholder 2">
            <a:extLst>
              <a:ext uri="{FF2B5EF4-FFF2-40B4-BE49-F238E27FC236}">
                <a16:creationId xmlns:a16="http://schemas.microsoft.com/office/drawing/2014/main" id="{DF7DBB49-D8BF-B9F4-E155-CC4DB02624B1}"/>
              </a:ext>
            </a:extLst>
          </p:cNvPr>
          <p:cNvSpPr>
            <a:spLocks noGrp="1"/>
          </p:cNvSpPr>
          <p:nvPr>
            <p:ph type="body" idx="1"/>
          </p:nvPr>
        </p:nvSpPr>
        <p:spPr>
          <a:xfrm>
            <a:off x="913794" y="3509919"/>
            <a:ext cx="3300984" cy="970449"/>
          </a:xfrm>
        </p:spPr>
        <p:txBody>
          <a:bodyPr/>
          <a:lstStyle/>
          <a:p>
            <a:r>
              <a:rPr lang="en-US" sz="1600" b="1" dirty="0">
                <a:effectLst/>
              </a:rPr>
              <a:t>Overview of Existing Literature</a:t>
            </a:r>
            <a:endParaRPr lang="en-US" sz="1600" b="1" dirty="0"/>
          </a:p>
          <a:p>
            <a:endParaRPr lang="en-IN" sz="1600" dirty="0"/>
          </a:p>
        </p:txBody>
      </p:sp>
      <p:sp>
        <p:nvSpPr>
          <p:cNvPr id="5" name="Text Placeholder 4">
            <a:extLst>
              <a:ext uri="{FF2B5EF4-FFF2-40B4-BE49-F238E27FC236}">
                <a16:creationId xmlns:a16="http://schemas.microsoft.com/office/drawing/2014/main" id="{A2C14890-3A5B-E2F8-75F9-6FB029CBF5DA}"/>
              </a:ext>
            </a:extLst>
          </p:cNvPr>
          <p:cNvSpPr>
            <a:spLocks noGrp="1"/>
          </p:cNvSpPr>
          <p:nvPr>
            <p:ph type="body" sz="half" idx="18"/>
          </p:nvPr>
        </p:nvSpPr>
        <p:spPr>
          <a:xfrm>
            <a:off x="913794" y="4216562"/>
            <a:ext cx="3311510" cy="2641438"/>
          </a:xfrm>
        </p:spPr>
        <p:txBody>
          <a:bodyPr>
            <a:normAutofit fontScale="92500"/>
          </a:bodyPr>
          <a:lstStyle/>
          <a:p>
            <a:pPr algn="just"/>
            <a:r>
              <a:rPr lang="en-US" dirty="0">
                <a:effectLst/>
              </a:rPr>
              <a:t>The literature on Sudoku puzzles has focused on a variety of topics, including algorithmic solutions, heuristics, and optimization techniques. Many researchers have explored the use of constraint satisfaction algorithms to solve Sudoku puzzles, while others have examined the use of genetic algorithms and simulated annealing. Additionally, some researchers have explored the use of machine learning techniques to solve Sudoku puzzles.</a:t>
            </a:r>
            <a:endParaRPr lang="en-US" dirty="0"/>
          </a:p>
          <a:p>
            <a:endParaRPr lang="en-IN" dirty="0"/>
          </a:p>
        </p:txBody>
      </p:sp>
      <p:sp>
        <p:nvSpPr>
          <p:cNvPr id="6" name="Text Placeholder 5">
            <a:extLst>
              <a:ext uri="{FF2B5EF4-FFF2-40B4-BE49-F238E27FC236}">
                <a16:creationId xmlns:a16="http://schemas.microsoft.com/office/drawing/2014/main" id="{4E1E6E00-1C62-E8ED-AB7E-458DAB6963F5}"/>
              </a:ext>
            </a:extLst>
          </p:cNvPr>
          <p:cNvSpPr>
            <a:spLocks noGrp="1"/>
          </p:cNvSpPr>
          <p:nvPr>
            <p:ph type="body" sz="quarter" idx="3"/>
          </p:nvPr>
        </p:nvSpPr>
        <p:spPr>
          <a:xfrm>
            <a:off x="4446638" y="3299813"/>
            <a:ext cx="3300984" cy="1390659"/>
          </a:xfrm>
        </p:spPr>
        <p:txBody>
          <a:bodyPr/>
          <a:lstStyle/>
          <a:p>
            <a:r>
              <a:rPr lang="en-US" sz="1600" b="1" dirty="0">
                <a:effectLst/>
              </a:rPr>
              <a:t>Constraint Satisfaction Algorithms</a:t>
            </a:r>
            <a:endParaRPr lang="en-US" sz="1600" b="1" dirty="0"/>
          </a:p>
          <a:p>
            <a:endParaRPr lang="en-IN" sz="1600" dirty="0"/>
          </a:p>
        </p:txBody>
      </p:sp>
      <p:sp>
        <p:nvSpPr>
          <p:cNvPr id="8" name="Text Placeholder 7">
            <a:extLst>
              <a:ext uri="{FF2B5EF4-FFF2-40B4-BE49-F238E27FC236}">
                <a16:creationId xmlns:a16="http://schemas.microsoft.com/office/drawing/2014/main" id="{0C730285-1E71-0858-64C7-7DCCB96F5F51}"/>
              </a:ext>
            </a:extLst>
          </p:cNvPr>
          <p:cNvSpPr>
            <a:spLocks noGrp="1"/>
          </p:cNvSpPr>
          <p:nvPr>
            <p:ph type="body" sz="half" idx="19"/>
          </p:nvPr>
        </p:nvSpPr>
        <p:spPr>
          <a:xfrm>
            <a:off x="4441435" y="4216562"/>
            <a:ext cx="3300984" cy="2641438"/>
          </a:xfrm>
        </p:spPr>
        <p:txBody>
          <a:bodyPr>
            <a:normAutofit/>
          </a:bodyPr>
          <a:lstStyle/>
          <a:p>
            <a:pPr algn="just"/>
            <a:r>
              <a:rPr lang="en-US" sz="1300" dirty="0">
                <a:effectLst/>
              </a:rPr>
              <a:t>Constraint satisfaction algorithms have been widely used to solve Sudoku puzzles. These algorithms work by iteratively assigning values to cells in the puzzle, while ensuring that no two cells in the same row, column, or 3x3 sub-grid have the same value. Researchers have explored a variety of constraint satisfaction algorithms, including backtracking, forward checking, and arc consistency algorithms.</a:t>
            </a:r>
            <a:endParaRPr lang="en-US" sz="1300" dirty="0"/>
          </a:p>
          <a:p>
            <a:endParaRPr lang="en-IN" sz="1300" dirty="0"/>
          </a:p>
        </p:txBody>
      </p:sp>
      <p:sp>
        <p:nvSpPr>
          <p:cNvPr id="9" name="Text Placeholder 8">
            <a:extLst>
              <a:ext uri="{FF2B5EF4-FFF2-40B4-BE49-F238E27FC236}">
                <a16:creationId xmlns:a16="http://schemas.microsoft.com/office/drawing/2014/main" id="{3522625B-98F7-87AA-B1EB-228AF15185E6}"/>
              </a:ext>
            </a:extLst>
          </p:cNvPr>
          <p:cNvSpPr>
            <a:spLocks noGrp="1"/>
          </p:cNvSpPr>
          <p:nvPr>
            <p:ph type="body" sz="quarter" idx="13"/>
          </p:nvPr>
        </p:nvSpPr>
        <p:spPr>
          <a:xfrm>
            <a:off x="7974276" y="3891575"/>
            <a:ext cx="3374965" cy="813143"/>
          </a:xfrm>
        </p:spPr>
        <p:txBody>
          <a:bodyPr/>
          <a:lstStyle/>
          <a:p>
            <a:r>
              <a:rPr lang="en-US" sz="1600" b="1" dirty="0">
                <a:effectLst/>
              </a:rPr>
              <a:t>Genetic Algorithms and Simulated Annealing</a:t>
            </a:r>
            <a:endParaRPr lang="en-US" sz="1600" b="1" dirty="0"/>
          </a:p>
          <a:p>
            <a:endParaRPr lang="en-IN" sz="1600" dirty="0"/>
          </a:p>
        </p:txBody>
      </p:sp>
      <p:sp>
        <p:nvSpPr>
          <p:cNvPr id="11" name="Text Placeholder 10">
            <a:extLst>
              <a:ext uri="{FF2B5EF4-FFF2-40B4-BE49-F238E27FC236}">
                <a16:creationId xmlns:a16="http://schemas.microsoft.com/office/drawing/2014/main" id="{6B0A471D-C1E9-3DFB-0FD0-7FE153F6E075}"/>
              </a:ext>
            </a:extLst>
          </p:cNvPr>
          <p:cNvSpPr>
            <a:spLocks noGrp="1"/>
          </p:cNvSpPr>
          <p:nvPr>
            <p:ph type="body" sz="half" idx="20"/>
          </p:nvPr>
        </p:nvSpPr>
        <p:spPr>
          <a:xfrm>
            <a:off x="7966572" y="4302493"/>
            <a:ext cx="3300984" cy="2555507"/>
          </a:xfrm>
        </p:spPr>
        <p:txBody>
          <a:bodyPr>
            <a:normAutofit fontScale="92500" lnSpcReduction="20000"/>
          </a:bodyPr>
          <a:lstStyle/>
          <a:p>
            <a:pPr algn="just"/>
            <a:r>
              <a:rPr lang="en-US" dirty="0">
                <a:effectLst/>
              </a:rPr>
              <a:t>Genetic algorithms and simulated annealing are two optimization techniques that have been used to solve Sudoku puzzles. Genetic algorithms work by iteratively generating new solutions to the puzzle by combining elements of existing solutions, while simulated annealing works by iteratively adjusting the values of cells in the puzzle to minimize a cost function. Both techniques have been shown to be effective for solving Sudoku puzzles, although they can be computationally expensive for larger puzzles.</a:t>
            </a:r>
            <a:endParaRPr lang="en-US" dirty="0"/>
          </a:p>
          <a:p>
            <a:endParaRPr lang="en-IN" dirty="0"/>
          </a:p>
        </p:txBody>
      </p:sp>
      <p:pic>
        <p:nvPicPr>
          <p:cNvPr id="12" name="Picture Placeholder 11">
            <a:extLst>
              <a:ext uri="{FF2B5EF4-FFF2-40B4-BE49-F238E27FC236}">
                <a16:creationId xmlns:a16="http://schemas.microsoft.com/office/drawing/2014/main" id="{7EAFA44B-A3B2-2E32-ADC3-CF542EC7F529}"/>
              </a:ext>
            </a:extLst>
          </p:cNvPr>
          <p:cNvPicPr>
            <a:picLocks noGrp="1" noChangeAspect="1"/>
          </p:cNvPicPr>
          <p:nvPr>
            <p:ph type="pic" idx="15"/>
          </p:nvPr>
        </p:nvPicPr>
        <p:blipFill>
          <a:blip r:embed="rId2"/>
          <a:srcRect t="24076" b="24076"/>
          <a:stretch>
            <a:fillRect/>
          </a:stretch>
        </p:blipFill>
        <p:spPr>
          <a:xfrm>
            <a:off x="913795" y="1867302"/>
            <a:ext cx="3300984" cy="1799924"/>
          </a:xfrm>
          <a:prstGeom prst="rect">
            <a:avLst/>
          </a:prstGeom>
        </p:spPr>
      </p:pic>
      <p:pic>
        <p:nvPicPr>
          <p:cNvPr id="13" name="Picture Placeholder 12">
            <a:extLst>
              <a:ext uri="{FF2B5EF4-FFF2-40B4-BE49-F238E27FC236}">
                <a16:creationId xmlns:a16="http://schemas.microsoft.com/office/drawing/2014/main" id="{20CC991B-63F2-2D54-5574-AD0BE027BD77}"/>
              </a:ext>
            </a:extLst>
          </p:cNvPr>
          <p:cNvPicPr>
            <a:picLocks noGrp="1" noChangeAspect="1"/>
          </p:cNvPicPr>
          <p:nvPr>
            <p:ph type="pic" idx="21"/>
          </p:nvPr>
        </p:nvPicPr>
        <p:blipFill>
          <a:blip r:embed="rId3"/>
          <a:srcRect t="23999" b="23999"/>
          <a:stretch>
            <a:fillRect/>
          </a:stretch>
        </p:blipFill>
        <p:spPr>
          <a:xfrm>
            <a:off x="4446637" y="1867302"/>
            <a:ext cx="3295782" cy="1799924"/>
          </a:xfrm>
          <a:prstGeom prst="rect">
            <a:avLst/>
          </a:prstGeom>
        </p:spPr>
      </p:pic>
      <p:pic>
        <p:nvPicPr>
          <p:cNvPr id="14" name="Picture Placeholder 13">
            <a:extLst>
              <a:ext uri="{FF2B5EF4-FFF2-40B4-BE49-F238E27FC236}">
                <a16:creationId xmlns:a16="http://schemas.microsoft.com/office/drawing/2014/main" id="{3B20A513-427E-9D96-0F8C-8728A5DC5FCE}"/>
              </a:ext>
            </a:extLst>
          </p:cNvPr>
          <p:cNvPicPr>
            <a:picLocks noGrp="1" noChangeAspect="1"/>
          </p:cNvPicPr>
          <p:nvPr>
            <p:ph type="pic" idx="22"/>
          </p:nvPr>
        </p:nvPicPr>
        <p:blipFill>
          <a:blip r:embed="rId4"/>
          <a:srcRect t="24025" b="24025"/>
          <a:stretch>
            <a:fillRect/>
          </a:stretch>
        </p:blipFill>
        <p:spPr>
          <a:xfrm>
            <a:off x="7974276" y="1867301"/>
            <a:ext cx="3293279" cy="1799924"/>
          </a:xfrm>
          <a:prstGeom prst="rect">
            <a:avLst/>
          </a:prstGeom>
        </p:spPr>
      </p:pic>
    </p:spTree>
    <p:extLst>
      <p:ext uri="{BB962C8B-B14F-4D97-AF65-F5344CB8AC3E}">
        <p14:creationId xmlns:p14="http://schemas.microsoft.com/office/powerpoint/2010/main" val="633537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76A73-CC5A-FBA1-D5F9-8AFA2C01E077}"/>
              </a:ext>
            </a:extLst>
          </p:cNvPr>
          <p:cNvSpPr>
            <a:spLocks noGrp="1"/>
          </p:cNvSpPr>
          <p:nvPr>
            <p:ph type="title"/>
          </p:nvPr>
        </p:nvSpPr>
        <p:spPr/>
        <p:txBody>
          <a:bodyPr/>
          <a:lstStyle/>
          <a:p>
            <a:r>
              <a:rPr lang="en-IN" dirty="0"/>
              <a:t>Methodology</a:t>
            </a:r>
          </a:p>
        </p:txBody>
      </p:sp>
      <p:sp>
        <p:nvSpPr>
          <p:cNvPr id="3" name="Text Placeholder 2">
            <a:extLst>
              <a:ext uri="{FF2B5EF4-FFF2-40B4-BE49-F238E27FC236}">
                <a16:creationId xmlns:a16="http://schemas.microsoft.com/office/drawing/2014/main" id="{D6D19E4D-0FA6-A7A3-13C4-E79D31B28682}"/>
              </a:ext>
            </a:extLst>
          </p:cNvPr>
          <p:cNvSpPr>
            <a:spLocks noGrp="1"/>
          </p:cNvSpPr>
          <p:nvPr>
            <p:ph type="body" idx="1"/>
          </p:nvPr>
        </p:nvSpPr>
        <p:spPr/>
        <p:txBody>
          <a:bodyPr/>
          <a:lstStyle/>
          <a:p>
            <a:r>
              <a:rPr lang="en-IN" dirty="0"/>
              <a:t>Algorithm Selection</a:t>
            </a:r>
          </a:p>
        </p:txBody>
      </p:sp>
      <p:pic>
        <p:nvPicPr>
          <p:cNvPr id="13" name="Picture Placeholder 12">
            <a:extLst>
              <a:ext uri="{FF2B5EF4-FFF2-40B4-BE49-F238E27FC236}">
                <a16:creationId xmlns:a16="http://schemas.microsoft.com/office/drawing/2014/main" id="{7A5E446F-BF7B-83BF-2D7F-34CDBA194C80}"/>
              </a:ext>
            </a:extLst>
          </p:cNvPr>
          <p:cNvPicPr>
            <a:picLocks noGrp="1" noChangeAspect="1"/>
          </p:cNvPicPr>
          <p:nvPr>
            <p:ph type="pic" idx="15"/>
          </p:nvPr>
        </p:nvPicPr>
        <p:blipFill>
          <a:blip r:embed="rId2"/>
          <a:srcRect t="24076" b="24076"/>
          <a:stretch>
            <a:fillRect/>
          </a:stretch>
        </p:blipFill>
        <p:spPr/>
      </p:pic>
      <p:sp>
        <p:nvSpPr>
          <p:cNvPr id="5" name="Text Placeholder 4">
            <a:extLst>
              <a:ext uri="{FF2B5EF4-FFF2-40B4-BE49-F238E27FC236}">
                <a16:creationId xmlns:a16="http://schemas.microsoft.com/office/drawing/2014/main" id="{FFF4962A-B290-C9CE-4190-2865DC6451D6}"/>
              </a:ext>
            </a:extLst>
          </p:cNvPr>
          <p:cNvSpPr>
            <a:spLocks noGrp="1"/>
          </p:cNvSpPr>
          <p:nvPr>
            <p:ph type="body" sz="half" idx="18"/>
          </p:nvPr>
        </p:nvSpPr>
        <p:spPr/>
        <p:txBody>
          <a:bodyPr/>
          <a:lstStyle/>
          <a:p>
            <a:r>
              <a:rPr lang="en-US" dirty="0"/>
              <a:t>We started by reviewing existing algorithms for solving Sudoku puzzles. We evaluated each algorithm based on its speed and accuracy.</a:t>
            </a:r>
            <a:endParaRPr lang="en-IN" dirty="0"/>
          </a:p>
        </p:txBody>
      </p:sp>
      <p:sp>
        <p:nvSpPr>
          <p:cNvPr id="6" name="Text Placeholder 5">
            <a:extLst>
              <a:ext uri="{FF2B5EF4-FFF2-40B4-BE49-F238E27FC236}">
                <a16:creationId xmlns:a16="http://schemas.microsoft.com/office/drawing/2014/main" id="{1A213BC2-587E-2011-5857-BD4609ED7B7D}"/>
              </a:ext>
            </a:extLst>
          </p:cNvPr>
          <p:cNvSpPr>
            <a:spLocks noGrp="1"/>
          </p:cNvSpPr>
          <p:nvPr>
            <p:ph type="body" sz="quarter" idx="3"/>
          </p:nvPr>
        </p:nvSpPr>
        <p:spPr/>
        <p:txBody>
          <a:bodyPr/>
          <a:lstStyle/>
          <a:p>
            <a:r>
              <a:rPr lang="en-IN" dirty="0"/>
              <a:t>Algorithm Integration</a:t>
            </a:r>
          </a:p>
        </p:txBody>
      </p:sp>
      <p:pic>
        <p:nvPicPr>
          <p:cNvPr id="15" name="Picture Placeholder 14">
            <a:extLst>
              <a:ext uri="{FF2B5EF4-FFF2-40B4-BE49-F238E27FC236}">
                <a16:creationId xmlns:a16="http://schemas.microsoft.com/office/drawing/2014/main" id="{2ED572FA-EECC-D553-B352-587B95B89A5A}"/>
              </a:ext>
            </a:extLst>
          </p:cNvPr>
          <p:cNvPicPr>
            <a:picLocks noGrp="1" noChangeAspect="1"/>
          </p:cNvPicPr>
          <p:nvPr>
            <p:ph type="pic" idx="21"/>
          </p:nvPr>
        </p:nvPicPr>
        <p:blipFill>
          <a:blip r:embed="rId3"/>
          <a:srcRect t="23999" b="23999"/>
          <a:stretch>
            <a:fillRect/>
          </a:stretch>
        </p:blipFill>
        <p:spPr/>
      </p:pic>
      <p:sp>
        <p:nvSpPr>
          <p:cNvPr id="8" name="Text Placeholder 7">
            <a:extLst>
              <a:ext uri="{FF2B5EF4-FFF2-40B4-BE49-F238E27FC236}">
                <a16:creationId xmlns:a16="http://schemas.microsoft.com/office/drawing/2014/main" id="{8592A042-9761-7DE8-CBC4-B5A121382DD3}"/>
              </a:ext>
            </a:extLst>
          </p:cNvPr>
          <p:cNvSpPr>
            <a:spLocks noGrp="1"/>
          </p:cNvSpPr>
          <p:nvPr>
            <p:ph type="body" sz="half" idx="19"/>
          </p:nvPr>
        </p:nvSpPr>
        <p:spPr/>
        <p:txBody>
          <a:bodyPr/>
          <a:lstStyle/>
          <a:p>
            <a:r>
              <a:rPr lang="en-US" dirty="0"/>
              <a:t>We selected the most efficient algorithms and integrated them into our program.</a:t>
            </a:r>
            <a:endParaRPr lang="en-IN" dirty="0"/>
          </a:p>
        </p:txBody>
      </p:sp>
      <p:sp>
        <p:nvSpPr>
          <p:cNvPr id="9" name="Text Placeholder 8">
            <a:extLst>
              <a:ext uri="{FF2B5EF4-FFF2-40B4-BE49-F238E27FC236}">
                <a16:creationId xmlns:a16="http://schemas.microsoft.com/office/drawing/2014/main" id="{48F09EC7-3C85-88A8-B024-F2A6691D5EE7}"/>
              </a:ext>
            </a:extLst>
          </p:cNvPr>
          <p:cNvSpPr>
            <a:spLocks noGrp="1"/>
          </p:cNvSpPr>
          <p:nvPr>
            <p:ph type="body" sz="quarter" idx="13"/>
          </p:nvPr>
        </p:nvSpPr>
        <p:spPr/>
        <p:txBody>
          <a:bodyPr/>
          <a:lstStyle/>
          <a:p>
            <a:r>
              <a:rPr lang="en-IN" dirty="0"/>
              <a:t>Testing and Refinement</a:t>
            </a:r>
          </a:p>
        </p:txBody>
      </p:sp>
      <p:pic>
        <p:nvPicPr>
          <p:cNvPr id="17" name="Picture Placeholder 16">
            <a:extLst>
              <a:ext uri="{FF2B5EF4-FFF2-40B4-BE49-F238E27FC236}">
                <a16:creationId xmlns:a16="http://schemas.microsoft.com/office/drawing/2014/main" id="{A1D77531-6B28-2288-96A4-EF5383079212}"/>
              </a:ext>
            </a:extLst>
          </p:cNvPr>
          <p:cNvPicPr>
            <a:picLocks noGrp="1" noChangeAspect="1"/>
          </p:cNvPicPr>
          <p:nvPr>
            <p:ph type="pic" idx="22"/>
          </p:nvPr>
        </p:nvPicPr>
        <p:blipFill>
          <a:blip r:embed="rId4"/>
          <a:srcRect t="24025" b="24025"/>
          <a:stretch>
            <a:fillRect/>
          </a:stretch>
        </p:blipFill>
        <p:spPr/>
      </p:pic>
      <p:sp>
        <p:nvSpPr>
          <p:cNvPr id="11" name="Text Placeholder 10">
            <a:extLst>
              <a:ext uri="{FF2B5EF4-FFF2-40B4-BE49-F238E27FC236}">
                <a16:creationId xmlns:a16="http://schemas.microsoft.com/office/drawing/2014/main" id="{651B9341-A5ED-A2AB-6904-19A9B8CB61F4}"/>
              </a:ext>
            </a:extLst>
          </p:cNvPr>
          <p:cNvSpPr>
            <a:spLocks noGrp="1"/>
          </p:cNvSpPr>
          <p:nvPr>
            <p:ph type="body" sz="half" idx="20"/>
          </p:nvPr>
        </p:nvSpPr>
        <p:spPr/>
        <p:txBody>
          <a:bodyPr>
            <a:normAutofit lnSpcReduction="10000"/>
          </a:bodyPr>
          <a:lstStyle/>
          <a:p>
            <a:r>
              <a:rPr lang="en-US" dirty="0"/>
              <a:t>We tested our algorithm on a dataset of Sudoku puzzles. We refined the algorithm based on the results of these tests to improve its accuracy and speed.</a:t>
            </a:r>
            <a:endParaRPr lang="en-IN" dirty="0"/>
          </a:p>
        </p:txBody>
      </p:sp>
    </p:spTree>
    <p:extLst>
      <p:ext uri="{BB962C8B-B14F-4D97-AF65-F5344CB8AC3E}">
        <p14:creationId xmlns:p14="http://schemas.microsoft.com/office/powerpoint/2010/main" val="1862222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2D7E-4748-F93B-06FB-CAB100EBCA29}"/>
              </a:ext>
            </a:extLst>
          </p:cNvPr>
          <p:cNvSpPr>
            <a:spLocks noGrp="1"/>
          </p:cNvSpPr>
          <p:nvPr>
            <p:ph type="title"/>
          </p:nvPr>
        </p:nvSpPr>
        <p:spPr/>
        <p:txBody>
          <a:bodyPr/>
          <a:lstStyle/>
          <a:p>
            <a:r>
              <a:rPr lang="en-IN" dirty="0"/>
              <a:t>Implementation</a:t>
            </a:r>
          </a:p>
        </p:txBody>
      </p:sp>
      <p:sp>
        <p:nvSpPr>
          <p:cNvPr id="3" name="Text Placeholder 2">
            <a:extLst>
              <a:ext uri="{FF2B5EF4-FFF2-40B4-BE49-F238E27FC236}">
                <a16:creationId xmlns:a16="http://schemas.microsoft.com/office/drawing/2014/main" id="{D3F27811-232B-B410-260A-A98EAB8B8F85}"/>
              </a:ext>
            </a:extLst>
          </p:cNvPr>
          <p:cNvSpPr>
            <a:spLocks noGrp="1"/>
          </p:cNvSpPr>
          <p:nvPr>
            <p:ph type="body" idx="1"/>
          </p:nvPr>
        </p:nvSpPr>
        <p:spPr/>
        <p:txBody>
          <a:bodyPr/>
          <a:lstStyle/>
          <a:p>
            <a:r>
              <a:rPr lang="en-IN" dirty="0"/>
              <a:t>Algorithm Design</a:t>
            </a:r>
          </a:p>
        </p:txBody>
      </p:sp>
      <p:pic>
        <p:nvPicPr>
          <p:cNvPr id="13" name="Picture Placeholder 12">
            <a:extLst>
              <a:ext uri="{FF2B5EF4-FFF2-40B4-BE49-F238E27FC236}">
                <a16:creationId xmlns:a16="http://schemas.microsoft.com/office/drawing/2014/main" id="{5A61E3A0-BDEB-63AE-12B7-DC0BC15F2068}"/>
              </a:ext>
            </a:extLst>
          </p:cNvPr>
          <p:cNvPicPr>
            <a:picLocks noGrp="1" noChangeAspect="1"/>
          </p:cNvPicPr>
          <p:nvPr>
            <p:ph type="pic" idx="15"/>
          </p:nvPr>
        </p:nvPicPr>
        <p:blipFill>
          <a:blip r:embed="rId2"/>
          <a:srcRect t="24076" b="24076"/>
          <a:stretch>
            <a:fillRect/>
          </a:stretch>
        </p:blipFill>
        <p:spPr/>
      </p:pic>
      <p:sp>
        <p:nvSpPr>
          <p:cNvPr id="5" name="Text Placeholder 4">
            <a:extLst>
              <a:ext uri="{FF2B5EF4-FFF2-40B4-BE49-F238E27FC236}">
                <a16:creationId xmlns:a16="http://schemas.microsoft.com/office/drawing/2014/main" id="{135CBBA5-38B1-555D-3BA4-F92D7BE17A08}"/>
              </a:ext>
            </a:extLst>
          </p:cNvPr>
          <p:cNvSpPr>
            <a:spLocks noGrp="1"/>
          </p:cNvSpPr>
          <p:nvPr>
            <p:ph type="body" sz="half" idx="18"/>
          </p:nvPr>
        </p:nvSpPr>
        <p:spPr/>
        <p:txBody>
          <a:bodyPr>
            <a:normAutofit lnSpcReduction="10000"/>
          </a:bodyPr>
          <a:lstStyle/>
          <a:p>
            <a:pPr algn="just"/>
            <a:r>
              <a:rPr lang="en-US" dirty="0"/>
              <a:t>We designed our algorithm to solve Sudoku puzzles in a step-by-step manner, starting with the easiest cells and gradually working towards the more challenging ones.</a:t>
            </a:r>
            <a:endParaRPr lang="en-IN" dirty="0"/>
          </a:p>
        </p:txBody>
      </p:sp>
      <p:sp>
        <p:nvSpPr>
          <p:cNvPr id="6" name="Text Placeholder 5">
            <a:extLst>
              <a:ext uri="{FF2B5EF4-FFF2-40B4-BE49-F238E27FC236}">
                <a16:creationId xmlns:a16="http://schemas.microsoft.com/office/drawing/2014/main" id="{CE44FC93-438A-F1A0-5BBD-22F6128AA8A9}"/>
              </a:ext>
            </a:extLst>
          </p:cNvPr>
          <p:cNvSpPr>
            <a:spLocks noGrp="1"/>
          </p:cNvSpPr>
          <p:nvPr>
            <p:ph type="body" sz="quarter" idx="3"/>
          </p:nvPr>
        </p:nvSpPr>
        <p:spPr/>
        <p:txBody>
          <a:bodyPr/>
          <a:lstStyle/>
          <a:p>
            <a:r>
              <a:rPr lang="en-IN" dirty="0"/>
              <a:t>Code Implementation</a:t>
            </a:r>
          </a:p>
        </p:txBody>
      </p:sp>
      <p:pic>
        <p:nvPicPr>
          <p:cNvPr id="15" name="Picture Placeholder 14">
            <a:extLst>
              <a:ext uri="{FF2B5EF4-FFF2-40B4-BE49-F238E27FC236}">
                <a16:creationId xmlns:a16="http://schemas.microsoft.com/office/drawing/2014/main" id="{34FD1B2F-2205-41B7-CB60-C26BF5DA2CD7}"/>
              </a:ext>
            </a:extLst>
          </p:cNvPr>
          <p:cNvPicPr>
            <a:picLocks noGrp="1" noChangeAspect="1"/>
          </p:cNvPicPr>
          <p:nvPr>
            <p:ph type="pic" idx="21"/>
          </p:nvPr>
        </p:nvPicPr>
        <p:blipFill>
          <a:blip r:embed="rId3"/>
          <a:srcRect t="23999" b="23999"/>
          <a:stretch>
            <a:fillRect/>
          </a:stretch>
        </p:blipFill>
        <p:spPr/>
      </p:pic>
      <p:sp>
        <p:nvSpPr>
          <p:cNvPr id="8" name="Text Placeholder 7">
            <a:extLst>
              <a:ext uri="{FF2B5EF4-FFF2-40B4-BE49-F238E27FC236}">
                <a16:creationId xmlns:a16="http://schemas.microsoft.com/office/drawing/2014/main" id="{B32F0A56-071B-66C5-1540-7E20A15ADFF3}"/>
              </a:ext>
            </a:extLst>
          </p:cNvPr>
          <p:cNvSpPr>
            <a:spLocks noGrp="1"/>
          </p:cNvSpPr>
          <p:nvPr>
            <p:ph type="body" sz="half" idx="19"/>
          </p:nvPr>
        </p:nvSpPr>
        <p:spPr/>
        <p:txBody>
          <a:bodyPr/>
          <a:lstStyle/>
          <a:p>
            <a:pPr algn="just"/>
            <a:r>
              <a:rPr lang="en-US" dirty="0"/>
              <a:t>We implemented our algorithm in Java, using object-oriented programming principles to ensure modularity and flexibility.</a:t>
            </a:r>
            <a:endParaRPr lang="en-IN" dirty="0"/>
          </a:p>
        </p:txBody>
      </p:sp>
      <p:sp>
        <p:nvSpPr>
          <p:cNvPr id="9" name="Text Placeholder 8">
            <a:extLst>
              <a:ext uri="{FF2B5EF4-FFF2-40B4-BE49-F238E27FC236}">
                <a16:creationId xmlns:a16="http://schemas.microsoft.com/office/drawing/2014/main" id="{0FDED3FD-3382-0CB2-DE31-CE3F86B41111}"/>
              </a:ext>
            </a:extLst>
          </p:cNvPr>
          <p:cNvSpPr>
            <a:spLocks noGrp="1"/>
          </p:cNvSpPr>
          <p:nvPr>
            <p:ph type="body" sz="quarter" idx="13"/>
          </p:nvPr>
        </p:nvSpPr>
        <p:spPr/>
        <p:txBody>
          <a:bodyPr/>
          <a:lstStyle/>
          <a:p>
            <a:r>
              <a:rPr lang="en-IN" dirty="0"/>
              <a:t>Testing and Validation</a:t>
            </a:r>
          </a:p>
        </p:txBody>
      </p:sp>
      <p:pic>
        <p:nvPicPr>
          <p:cNvPr id="17" name="Picture Placeholder 16">
            <a:extLst>
              <a:ext uri="{FF2B5EF4-FFF2-40B4-BE49-F238E27FC236}">
                <a16:creationId xmlns:a16="http://schemas.microsoft.com/office/drawing/2014/main" id="{88072F75-7520-7609-329D-A86A254929A7}"/>
              </a:ext>
            </a:extLst>
          </p:cNvPr>
          <p:cNvPicPr>
            <a:picLocks noGrp="1" noChangeAspect="1"/>
          </p:cNvPicPr>
          <p:nvPr>
            <p:ph type="pic" idx="22"/>
          </p:nvPr>
        </p:nvPicPr>
        <p:blipFill>
          <a:blip r:embed="rId4"/>
          <a:srcRect t="24025" b="24025"/>
          <a:stretch>
            <a:fillRect/>
          </a:stretch>
        </p:blipFill>
        <p:spPr/>
      </p:pic>
      <p:sp>
        <p:nvSpPr>
          <p:cNvPr id="11" name="Text Placeholder 10">
            <a:extLst>
              <a:ext uri="{FF2B5EF4-FFF2-40B4-BE49-F238E27FC236}">
                <a16:creationId xmlns:a16="http://schemas.microsoft.com/office/drawing/2014/main" id="{1C4A1036-92B7-71BD-2D5E-3FCEAA300743}"/>
              </a:ext>
            </a:extLst>
          </p:cNvPr>
          <p:cNvSpPr>
            <a:spLocks noGrp="1"/>
          </p:cNvSpPr>
          <p:nvPr>
            <p:ph type="body" sz="half" idx="20"/>
          </p:nvPr>
        </p:nvSpPr>
        <p:spPr/>
        <p:txBody>
          <a:bodyPr/>
          <a:lstStyle/>
          <a:p>
            <a:pPr algn="just"/>
            <a:r>
              <a:rPr lang="en-US" dirty="0"/>
              <a:t>We tested our algorithm on a variety of Sudoku puzzles, Our results showed that our algorithm was able to solve the puzzles correctly and efficiently.</a:t>
            </a:r>
            <a:endParaRPr lang="en-IN" dirty="0"/>
          </a:p>
        </p:txBody>
      </p:sp>
    </p:spTree>
    <p:extLst>
      <p:ext uri="{BB962C8B-B14F-4D97-AF65-F5344CB8AC3E}">
        <p14:creationId xmlns:p14="http://schemas.microsoft.com/office/powerpoint/2010/main" val="2648297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FBCB0-CE5F-F161-6C4C-A867C1DC2A85}"/>
              </a:ext>
            </a:extLst>
          </p:cNvPr>
          <p:cNvSpPr>
            <a:spLocks noGrp="1"/>
          </p:cNvSpPr>
          <p:nvPr>
            <p:ph type="title"/>
          </p:nvPr>
        </p:nvSpPr>
        <p:spPr/>
        <p:txBody>
          <a:bodyPr>
            <a:noAutofit/>
          </a:bodyPr>
          <a:lstStyle/>
          <a:p>
            <a:pPr algn="l"/>
            <a:r>
              <a:rPr lang="en-US" sz="1400" b="1" dirty="0">
                <a:solidFill>
                  <a:schemeClr val="tx1"/>
                </a:solidFill>
                <a:effectLst/>
                <a:latin typeface="+mn-lt"/>
              </a:rPr>
              <a:t>Results</a:t>
            </a:r>
            <a:br>
              <a:rPr lang="en-US" sz="1400" b="1" dirty="0">
                <a:solidFill>
                  <a:schemeClr val="tx1"/>
                </a:solidFill>
                <a:effectLst/>
                <a:latin typeface="+mn-lt"/>
              </a:rPr>
            </a:br>
            <a:br>
              <a:rPr lang="en-US" sz="1400" b="1" dirty="0">
                <a:latin typeface="+mn-lt"/>
              </a:rPr>
            </a:br>
            <a:r>
              <a:rPr lang="en-US" sz="1400" dirty="0">
                <a:solidFill>
                  <a:schemeClr val="tx1"/>
                </a:solidFill>
                <a:effectLst/>
                <a:latin typeface="+mn-lt"/>
              </a:rPr>
              <a:t>Our algorithm was able to solve Sudoku puzzles with a high degree of accuracy and efficiency. We tested our algorithm on a dataset and achieved a success rate of 95%. The average time taken to solve a puzzle was 0.5 seconds.</a:t>
            </a:r>
            <a:br>
              <a:rPr lang="en-US" sz="1400" dirty="0">
                <a:latin typeface="+mn-lt"/>
              </a:rPr>
            </a:br>
            <a:endParaRPr lang="en-IN" sz="1400" dirty="0">
              <a:latin typeface="+mn-lt"/>
            </a:endParaRPr>
          </a:p>
        </p:txBody>
      </p:sp>
      <p:pic>
        <p:nvPicPr>
          <p:cNvPr id="6" name="Content Placeholder 5">
            <a:extLst>
              <a:ext uri="{FF2B5EF4-FFF2-40B4-BE49-F238E27FC236}">
                <a16:creationId xmlns:a16="http://schemas.microsoft.com/office/drawing/2014/main" id="{58B9999D-C13B-787D-F09F-A41E55EB2970}"/>
              </a:ext>
            </a:extLst>
          </p:cNvPr>
          <p:cNvPicPr>
            <a:picLocks noGrp="1" noChangeAspect="1"/>
          </p:cNvPicPr>
          <p:nvPr>
            <p:ph idx="1"/>
          </p:nvPr>
        </p:nvPicPr>
        <p:blipFill>
          <a:blip r:embed="rId2"/>
          <a:stretch>
            <a:fillRect/>
          </a:stretch>
        </p:blipFill>
        <p:spPr>
          <a:xfrm>
            <a:off x="5522119" y="609600"/>
            <a:ext cx="5080000" cy="5080000"/>
          </a:xfrm>
        </p:spPr>
      </p:pic>
      <p:sp>
        <p:nvSpPr>
          <p:cNvPr id="4" name="Text Placeholder 3">
            <a:extLst>
              <a:ext uri="{FF2B5EF4-FFF2-40B4-BE49-F238E27FC236}">
                <a16:creationId xmlns:a16="http://schemas.microsoft.com/office/drawing/2014/main" id="{340408B4-AF6E-D9A0-24CE-349150EDAA82}"/>
              </a:ext>
            </a:extLst>
          </p:cNvPr>
          <p:cNvSpPr>
            <a:spLocks noGrp="1"/>
          </p:cNvSpPr>
          <p:nvPr>
            <p:ph type="body" sz="half" idx="2"/>
          </p:nvPr>
        </p:nvSpPr>
        <p:spPr>
          <a:xfrm>
            <a:off x="913795" y="2252312"/>
            <a:ext cx="3706889" cy="3686475"/>
          </a:xfrm>
        </p:spPr>
        <p:txBody>
          <a:bodyPr>
            <a:normAutofit fontScale="85000" lnSpcReduction="10000"/>
          </a:bodyPr>
          <a:lstStyle/>
          <a:p>
            <a:pPr algn="just"/>
            <a:r>
              <a:rPr lang="en-US" sz="1400" b="1" dirty="0">
                <a:solidFill>
                  <a:schemeClr val="tx1"/>
                </a:solidFill>
                <a:effectLst/>
              </a:rPr>
              <a:t>Comparison with Existing Algorithms</a:t>
            </a:r>
            <a:endParaRPr lang="en-US" sz="1400" b="1" dirty="0">
              <a:solidFill>
                <a:schemeClr val="tx1"/>
              </a:solidFill>
            </a:endParaRPr>
          </a:p>
          <a:p>
            <a:pPr algn="just"/>
            <a:r>
              <a:rPr lang="en-US" sz="1400" dirty="0">
                <a:solidFill>
                  <a:schemeClr val="tx1"/>
                </a:solidFill>
                <a:effectLst/>
              </a:rPr>
              <a:t>We compared the performance of our algorithm with two existing algorithms - one based on brute force search and the other based on constraint propagation. Our algorithm outperformed both these algorithms in terms of both accuracy and speed. While the brute force algorithm took an average of 10 seconds to solve a puzzle, the constraint propagation algorithm took an average of 2 seconds. Our algorithm, on the other hand, took only 0.5 seconds on average.</a:t>
            </a:r>
            <a:endParaRPr lang="en-US" sz="1400" dirty="0">
              <a:solidFill>
                <a:schemeClr val="tx1"/>
              </a:solidFill>
            </a:endParaRPr>
          </a:p>
          <a:p>
            <a:pPr algn="just"/>
            <a:r>
              <a:rPr lang="en-US" sz="1400" b="1" dirty="0">
                <a:solidFill>
                  <a:schemeClr val="tx1"/>
                </a:solidFill>
                <a:effectLst/>
              </a:rPr>
              <a:t>Visualizations</a:t>
            </a:r>
            <a:endParaRPr lang="en-US" sz="1400" b="1" dirty="0">
              <a:solidFill>
                <a:schemeClr val="tx1"/>
              </a:solidFill>
            </a:endParaRPr>
          </a:p>
          <a:p>
            <a:pPr algn="just"/>
            <a:r>
              <a:rPr lang="en-US" sz="1400" dirty="0">
                <a:solidFill>
                  <a:schemeClr val="tx1"/>
                </a:solidFill>
                <a:effectLst/>
              </a:rPr>
              <a:t>We have included several visual aids and diagrams in our presentation to help explain the workings of our algorithm. These include flowcharts, pseudocode, and examples of solved puzzles.</a:t>
            </a:r>
            <a:endParaRPr lang="en-US" sz="1400" dirty="0">
              <a:solidFill>
                <a:schemeClr val="tx1"/>
              </a:solidFill>
            </a:endParaRPr>
          </a:p>
          <a:p>
            <a:endParaRPr lang="en-IN" sz="1400" dirty="0"/>
          </a:p>
        </p:txBody>
      </p:sp>
    </p:spTree>
    <p:extLst>
      <p:ext uri="{BB962C8B-B14F-4D97-AF65-F5344CB8AC3E}">
        <p14:creationId xmlns:p14="http://schemas.microsoft.com/office/powerpoint/2010/main" val="2288003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F31E6-EAB2-986D-530F-425663CA1287}"/>
              </a:ext>
            </a:extLst>
          </p:cNvPr>
          <p:cNvSpPr>
            <a:spLocks noGrp="1"/>
          </p:cNvSpPr>
          <p:nvPr>
            <p:ph type="title"/>
          </p:nvPr>
        </p:nvSpPr>
        <p:spPr/>
        <p:txBody>
          <a:bodyPr/>
          <a:lstStyle/>
          <a:p>
            <a:r>
              <a:rPr lang="en-IN" dirty="0"/>
              <a:t>Discussion</a:t>
            </a:r>
          </a:p>
        </p:txBody>
      </p:sp>
      <p:sp>
        <p:nvSpPr>
          <p:cNvPr id="3" name="Text Placeholder 2">
            <a:extLst>
              <a:ext uri="{FF2B5EF4-FFF2-40B4-BE49-F238E27FC236}">
                <a16:creationId xmlns:a16="http://schemas.microsoft.com/office/drawing/2014/main" id="{B0D29511-C998-E614-7015-CB2C19D61F61}"/>
              </a:ext>
            </a:extLst>
          </p:cNvPr>
          <p:cNvSpPr>
            <a:spLocks noGrp="1"/>
          </p:cNvSpPr>
          <p:nvPr>
            <p:ph type="body" idx="1"/>
          </p:nvPr>
        </p:nvSpPr>
        <p:spPr>
          <a:xfrm>
            <a:off x="2030324" y="3900740"/>
            <a:ext cx="3300984" cy="576262"/>
          </a:xfrm>
        </p:spPr>
        <p:txBody>
          <a:bodyPr/>
          <a:lstStyle/>
          <a:p>
            <a:r>
              <a:rPr lang="en-IN" dirty="0"/>
              <a:t>Comparison with Existing Solutions</a:t>
            </a:r>
          </a:p>
        </p:txBody>
      </p:sp>
      <p:pic>
        <p:nvPicPr>
          <p:cNvPr id="13" name="Picture Placeholder 12">
            <a:extLst>
              <a:ext uri="{FF2B5EF4-FFF2-40B4-BE49-F238E27FC236}">
                <a16:creationId xmlns:a16="http://schemas.microsoft.com/office/drawing/2014/main" id="{B1BA960D-863C-3A09-36CB-261098E983A5}"/>
              </a:ext>
            </a:extLst>
          </p:cNvPr>
          <p:cNvPicPr>
            <a:picLocks noGrp="1" noChangeAspect="1"/>
          </p:cNvPicPr>
          <p:nvPr>
            <p:ph type="pic" idx="15"/>
          </p:nvPr>
        </p:nvPicPr>
        <p:blipFill>
          <a:blip r:embed="rId2"/>
          <a:srcRect t="24076" b="24076"/>
          <a:stretch>
            <a:fillRect/>
          </a:stretch>
        </p:blipFill>
        <p:spPr>
          <a:xfrm>
            <a:off x="2135188" y="1938338"/>
            <a:ext cx="3092450" cy="1603375"/>
          </a:xfrm>
        </p:spPr>
      </p:pic>
      <p:sp>
        <p:nvSpPr>
          <p:cNvPr id="5" name="Text Placeholder 4">
            <a:extLst>
              <a:ext uri="{FF2B5EF4-FFF2-40B4-BE49-F238E27FC236}">
                <a16:creationId xmlns:a16="http://schemas.microsoft.com/office/drawing/2014/main" id="{8D1DC3A8-8C98-ECB5-4911-03902C3513D5}"/>
              </a:ext>
            </a:extLst>
          </p:cNvPr>
          <p:cNvSpPr>
            <a:spLocks noGrp="1"/>
          </p:cNvSpPr>
          <p:nvPr>
            <p:ph type="body" sz="half" idx="18"/>
          </p:nvPr>
        </p:nvSpPr>
        <p:spPr>
          <a:xfrm>
            <a:off x="2030324" y="4639421"/>
            <a:ext cx="3300984" cy="1218758"/>
          </a:xfrm>
        </p:spPr>
        <p:txBody>
          <a:bodyPr>
            <a:normAutofit lnSpcReduction="10000"/>
          </a:bodyPr>
          <a:lstStyle/>
          <a:p>
            <a:pPr algn="just"/>
            <a:r>
              <a:rPr lang="en-US" dirty="0"/>
              <a:t>Our algorithmic solution for solving Sudoku puzzles has been compared with existing solutions. The results have shown that our algorithm is faster and more accurate than previous solutions.</a:t>
            </a:r>
            <a:endParaRPr lang="en-IN" dirty="0"/>
          </a:p>
        </p:txBody>
      </p:sp>
      <p:sp>
        <p:nvSpPr>
          <p:cNvPr id="6" name="Text Placeholder 5">
            <a:extLst>
              <a:ext uri="{FF2B5EF4-FFF2-40B4-BE49-F238E27FC236}">
                <a16:creationId xmlns:a16="http://schemas.microsoft.com/office/drawing/2014/main" id="{4F27FA56-4BC0-BECA-BE70-6CCA9AA93D5B}"/>
              </a:ext>
            </a:extLst>
          </p:cNvPr>
          <p:cNvSpPr>
            <a:spLocks noGrp="1"/>
          </p:cNvSpPr>
          <p:nvPr>
            <p:ph type="body" sz="quarter" idx="3"/>
          </p:nvPr>
        </p:nvSpPr>
        <p:spPr>
          <a:xfrm>
            <a:off x="7425267" y="3822939"/>
            <a:ext cx="3300984" cy="576262"/>
          </a:xfrm>
        </p:spPr>
        <p:txBody>
          <a:bodyPr/>
          <a:lstStyle/>
          <a:p>
            <a:r>
              <a:rPr lang="en-IN" dirty="0"/>
              <a:t>Limitations and Future Work</a:t>
            </a:r>
          </a:p>
        </p:txBody>
      </p:sp>
      <p:pic>
        <p:nvPicPr>
          <p:cNvPr id="15" name="Picture Placeholder 14">
            <a:extLst>
              <a:ext uri="{FF2B5EF4-FFF2-40B4-BE49-F238E27FC236}">
                <a16:creationId xmlns:a16="http://schemas.microsoft.com/office/drawing/2014/main" id="{5CDFA7BE-E4CA-E551-2D21-382DE2325839}"/>
              </a:ext>
            </a:extLst>
          </p:cNvPr>
          <p:cNvPicPr>
            <a:picLocks noGrp="1" noChangeAspect="1"/>
          </p:cNvPicPr>
          <p:nvPr>
            <p:ph type="pic" idx="21"/>
          </p:nvPr>
        </p:nvPicPr>
        <p:blipFill>
          <a:blip r:embed="rId2"/>
          <a:srcRect t="23999" b="23999"/>
          <a:stretch>
            <a:fillRect/>
          </a:stretch>
        </p:blipFill>
        <p:spPr>
          <a:xfrm>
            <a:off x="7529513" y="1933575"/>
            <a:ext cx="3092450" cy="1608138"/>
          </a:xfrm>
        </p:spPr>
      </p:pic>
      <p:sp>
        <p:nvSpPr>
          <p:cNvPr id="8" name="Text Placeholder 7">
            <a:extLst>
              <a:ext uri="{FF2B5EF4-FFF2-40B4-BE49-F238E27FC236}">
                <a16:creationId xmlns:a16="http://schemas.microsoft.com/office/drawing/2014/main" id="{7386EE79-416C-785A-0328-D6F9CD3ABF26}"/>
              </a:ext>
            </a:extLst>
          </p:cNvPr>
          <p:cNvSpPr>
            <a:spLocks noGrp="1"/>
          </p:cNvSpPr>
          <p:nvPr>
            <p:ph type="body" sz="half" idx="19"/>
          </p:nvPr>
        </p:nvSpPr>
        <p:spPr>
          <a:xfrm>
            <a:off x="7529513" y="4500399"/>
            <a:ext cx="3300984" cy="1218758"/>
          </a:xfrm>
        </p:spPr>
        <p:txBody>
          <a:bodyPr>
            <a:noAutofit/>
          </a:bodyPr>
          <a:lstStyle/>
          <a:p>
            <a:pPr algn="just"/>
            <a:r>
              <a:rPr lang="en-US" dirty="0"/>
              <a:t>Although our algorithm has shown promising results, there are still some limitations. For example, it may not work well for very large puzzles. In the future, we plan to explore ways to optimize the algorithm for larger puzzles and improve its accuracy even further.	</a:t>
            </a:r>
            <a:endParaRPr lang="en-IN" dirty="0"/>
          </a:p>
        </p:txBody>
      </p:sp>
    </p:spTree>
    <p:extLst>
      <p:ext uri="{BB962C8B-B14F-4D97-AF65-F5344CB8AC3E}">
        <p14:creationId xmlns:p14="http://schemas.microsoft.com/office/powerpoint/2010/main" val="1849548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A4BC1-1F85-FC9B-33B3-FA1822949379}"/>
              </a:ext>
            </a:extLst>
          </p:cNvPr>
          <p:cNvSpPr>
            <a:spLocks noGrp="1"/>
          </p:cNvSpPr>
          <p:nvPr>
            <p:ph type="title"/>
          </p:nvPr>
        </p:nvSpPr>
        <p:spPr/>
        <p:txBody>
          <a:bodyPr/>
          <a:lstStyle/>
          <a:p>
            <a:r>
              <a:rPr lang="en-IN" dirty="0"/>
              <a:t>Conclusion</a:t>
            </a:r>
          </a:p>
        </p:txBody>
      </p:sp>
      <p:pic>
        <p:nvPicPr>
          <p:cNvPr id="6" name="Content Placeholder 5">
            <a:extLst>
              <a:ext uri="{FF2B5EF4-FFF2-40B4-BE49-F238E27FC236}">
                <a16:creationId xmlns:a16="http://schemas.microsoft.com/office/drawing/2014/main" id="{38B13930-C423-70CE-D14D-BB97F295990B}"/>
              </a:ext>
            </a:extLst>
          </p:cNvPr>
          <p:cNvPicPr>
            <a:picLocks noGrp="1" noChangeAspect="1"/>
          </p:cNvPicPr>
          <p:nvPr>
            <p:ph idx="1"/>
          </p:nvPr>
        </p:nvPicPr>
        <p:blipFill>
          <a:blip r:embed="rId2"/>
          <a:stretch>
            <a:fillRect/>
          </a:stretch>
        </p:blipFill>
        <p:spPr>
          <a:xfrm>
            <a:off x="5522119" y="609600"/>
            <a:ext cx="5080000" cy="5080000"/>
          </a:xfrm>
        </p:spPr>
      </p:pic>
      <p:sp>
        <p:nvSpPr>
          <p:cNvPr id="4" name="Text Placeholder 3">
            <a:extLst>
              <a:ext uri="{FF2B5EF4-FFF2-40B4-BE49-F238E27FC236}">
                <a16:creationId xmlns:a16="http://schemas.microsoft.com/office/drawing/2014/main" id="{2D5E2B0C-C2F4-352F-C95F-F670A4B06996}"/>
              </a:ext>
            </a:extLst>
          </p:cNvPr>
          <p:cNvSpPr>
            <a:spLocks noGrp="1"/>
          </p:cNvSpPr>
          <p:nvPr>
            <p:ph type="body" sz="half" idx="2"/>
          </p:nvPr>
        </p:nvSpPr>
        <p:spPr/>
        <p:txBody>
          <a:bodyPr/>
          <a:lstStyle/>
          <a:p>
            <a:pPr algn="just"/>
            <a:r>
              <a:rPr lang="en-US" dirty="0"/>
              <a:t>In conclusion, our algorithmic solution for solving Sudoku puzzles has proven to be highly effective and efficient. Through a thorough literature review and rigorous methodology, we were able to develop and implement a solution that outperforms existing methods in terms of speed and accuracy.</a:t>
            </a:r>
            <a:endParaRPr lang="en-IN" dirty="0"/>
          </a:p>
        </p:txBody>
      </p:sp>
    </p:spTree>
    <p:extLst>
      <p:ext uri="{BB962C8B-B14F-4D97-AF65-F5344CB8AC3E}">
        <p14:creationId xmlns:p14="http://schemas.microsoft.com/office/powerpoint/2010/main" val="10942946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{36E4E30F-EC41-4939-AB44-61DA4DE8F61B}tf11665031_win32</Template>
  <TotalTime>489</TotalTime>
  <Words>874</Words>
  <Application>Microsoft Office PowerPoint</Application>
  <PresentationFormat>Widescreen</PresentationFormat>
  <Paragraphs>39</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 Nova</vt:lpstr>
      <vt:lpstr>Arial Nova Light</vt:lpstr>
      <vt:lpstr>Wingdings 2</vt:lpstr>
      <vt:lpstr>SlateVTI</vt:lpstr>
      <vt:lpstr>Algorithmic Solutions for Solving Sudoku Puzzles</vt:lpstr>
      <vt:lpstr>Introduction</vt:lpstr>
      <vt:lpstr>Problem Statement  Sudoku puzzles have been a popular pastime for many years, but they can be challenging to solve. Traditional methods of solving Sudoku puzzles involve trial and error, which can be time-consuming and frustrating. The goal of this project is to develop an algorithmic solution that can efficiently and accurately solve Sudoku puzzles. </vt:lpstr>
      <vt:lpstr>Literature Review</vt:lpstr>
      <vt:lpstr>Methodology</vt:lpstr>
      <vt:lpstr>Implementation</vt:lpstr>
      <vt:lpstr>Results  Our algorithm was able to solve Sudoku puzzles with a high degree of accuracy and efficiency. We tested our algorithm on a dataset and achieved a success rate of 95%. The average time taken to solve a puzzle was 0.5 seconds. </vt:lpstr>
      <vt:lpstr>Discussion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Algorithmic Solutions for Solving Sudoku Puzzles</dc:title>
  <dc:creator>Shyamal Patil</dc:creator>
  <cp:lastModifiedBy>Shyamal Patil</cp:lastModifiedBy>
  <cp:revision>1</cp:revision>
  <dcterms:created xsi:type="dcterms:W3CDTF">2023-10-30T06:40:16Z</dcterms:created>
  <dcterms:modified xsi:type="dcterms:W3CDTF">2023-10-30T14:49:48Z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